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4"/>
  </p:notesMasterIdLst>
  <p:sldIdLst>
    <p:sldId id="256" r:id="rId3"/>
    <p:sldId id="257" r:id="rId4"/>
    <p:sldId id="258" r:id="rId5"/>
    <p:sldId id="259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60" r:id="rId15"/>
    <p:sldId id="261" r:id="rId16"/>
    <p:sldId id="262" r:id="rId17"/>
    <p:sldId id="263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798" y="-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9d6729465b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9d6729465b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cxnSp>
        <p:nvCxnSpPr>
          <p:cNvPr id="92" name="Google Shape;92;p14"/>
          <p:cNvCxnSpPr/>
          <p:nvPr/>
        </p:nvCxnSpPr>
        <p:spPr>
          <a:xfrm>
            <a:off x="1207658" y="4474741"/>
            <a:ext cx="987552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3" name="Google Shape;93;p14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cxnSp>
        <p:nvCxnSpPr>
          <p:cNvPr id="111" name="Google Shape;111;p17"/>
          <p:cNvCxnSpPr/>
          <p:nvPr/>
        </p:nvCxnSpPr>
        <p:spPr>
          <a:xfrm>
            <a:off x="1207658" y="4485132"/>
            <a:ext cx="987552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2" name="Google Shape;112;p17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1097280" y="2120900"/>
            <a:ext cx="4639736" cy="374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2"/>
          </p:nvPr>
        </p:nvSpPr>
        <p:spPr>
          <a:xfrm>
            <a:off x="6515944" y="2120900"/>
            <a:ext cx="4639736" cy="3748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2"/>
          </p:nvPr>
        </p:nvSpPr>
        <p:spPr>
          <a:xfrm>
            <a:off x="1097280" y="2958274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3"/>
          </p:nvPr>
        </p:nvSpPr>
        <p:spPr>
          <a:xfrm>
            <a:off x="6515944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4"/>
          </p:nvPr>
        </p:nvSpPr>
        <p:spPr>
          <a:xfrm>
            <a:off x="6515944" y="2958273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1"/>
          </p:nvPr>
        </p:nvSpPr>
        <p:spPr>
          <a:xfrm>
            <a:off x="5458984" y="812799"/>
            <a:ext cx="5928344" cy="529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2"/>
          </p:nvPr>
        </p:nvSpPr>
        <p:spPr>
          <a:xfrm>
            <a:off x="643465" y="3043050"/>
            <a:ext cx="3517567" cy="306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dt" idx="10"/>
          </p:nvPr>
        </p:nvSpPr>
        <p:spPr>
          <a:xfrm>
            <a:off x="643464" y="6446520"/>
            <a:ext cx="35175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ftr" idx="11"/>
          </p:nvPr>
        </p:nvSpPr>
        <p:spPr>
          <a:xfrm>
            <a:off x="5458983" y="6446520"/>
            <a:ext cx="533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9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57835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457200" tIns="457200" rIns="0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1097279" y="5715000"/>
            <a:ext cx="10113264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body" idx="1"/>
          </p:nvPr>
        </p:nvSpPr>
        <p:spPr>
          <a:xfrm rot="5400000">
            <a:off x="4246034" y="-1040553"/>
            <a:ext cx="3760891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4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4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cxnSp>
        <p:nvCxnSpPr>
          <p:cNvPr id="87" name="Google Shape;87;p13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5" descr="A hand holding a remote control&#10;&#10;Description generated with high confidenc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2916" r="9091" b="6175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5"/>
          <p:cNvSpPr/>
          <p:nvPr/>
        </p:nvSpPr>
        <p:spPr>
          <a:xfrm>
            <a:off x="0" y="-2008"/>
            <a:ext cx="5609220" cy="5840278"/>
          </a:xfrm>
          <a:custGeom>
            <a:avLst/>
            <a:gdLst/>
            <a:ahLst/>
            <a:cxnLst/>
            <a:rect l="l" t="t" r="r" b="b"/>
            <a:pathLst>
              <a:path w="5609220" h="5840278" extrusionOk="0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lt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5"/>
          <p:cNvSpPr/>
          <p:nvPr/>
        </p:nvSpPr>
        <p:spPr>
          <a:xfrm>
            <a:off x="-2333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 extrusionOk="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lt1">
              <a:alpha val="7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5"/>
          <p:cNvSpPr txBox="1">
            <a:spLocks noGrp="1"/>
          </p:cNvSpPr>
          <p:nvPr>
            <p:ph type="body" idx="1"/>
          </p:nvPr>
        </p:nvSpPr>
        <p:spPr>
          <a:xfrm>
            <a:off x="272350" y="2171000"/>
            <a:ext cx="4751400" cy="11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 </a:t>
            </a:r>
            <a:r>
              <a:rPr lang="en-US" sz="2800" b="1"/>
              <a:t>ONLINE WALLET</a:t>
            </a:r>
            <a:r>
              <a:rPr lang="en-US"/>
              <a:t> </a:t>
            </a:r>
            <a:r>
              <a:rPr lang="en-US" sz="2800" b="1"/>
              <a:t>APPLICATION</a:t>
            </a:r>
            <a:endParaRPr sz="28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8" descr="A picture containing person, indoor, table, man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38925" y="0"/>
            <a:ext cx="5260251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8"/>
          <p:cNvSpPr txBox="1"/>
          <p:nvPr/>
        </p:nvSpPr>
        <p:spPr>
          <a:xfrm>
            <a:off x="1068575" y="0"/>
            <a:ext cx="4976100" cy="10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Times New Roman"/>
                <a:ea typeface="Times New Roman"/>
                <a:cs typeface="Times New Roman"/>
                <a:sym typeface="Times New Roman"/>
              </a:rPr>
              <a:t>Transaction </a:t>
            </a:r>
            <a:endParaRPr sz="36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8" name="Google Shape;268;p38"/>
          <p:cNvSpPr txBox="1"/>
          <p:nvPr/>
        </p:nvSpPr>
        <p:spPr>
          <a:xfrm>
            <a:off x="11625" y="1206350"/>
            <a:ext cx="6193800" cy="56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Money can be transferred from one account to the other account with the help of the unique wallet id’s of both the accounts.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2.Transaction can be either financial, business or payment.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3.Wallet id is important during the transaction.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4. For this, user has to enter amount to be transferred and receiver wallet id to transfer the money.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9"/>
          <p:cNvSpPr txBox="1"/>
          <p:nvPr/>
        </p:nvSpPr>
        <p:spPr>
          <a:xfrm>
            <a:off x="1674650" y="95725"/>
            <a:ext cx="3221700" cy="8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>
                <a:latin typeface="Calibri"/>
                <a:ea typeface="Calibri"/>
                <a:cs typeface="Calibri"/>
                <a:sym typeface="Calibri"/>
              </a:rPr>
              <a:t>Passbook</a:t>
            </a:r>
            <a:endParaRPr sz="37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39"/>
          <p:cNvSpPr txBox="1"/>
          <p:nvPr/>
        </p:nvSpPr>
        <p:spPr>
          <a:xfrm>
            <a:off x="-15850" y="1421175"/>
            <a:ext cx="6124200" cy="54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. This module comes under the transaction module.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2.In this, list of transaction is shown.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3. All the details related to transaction like balance, date of transaction, amount transferred , transaction id.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4. It will help the user to know about the details related to the wallet.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5" name="Google Shape;275;p39"/>
          <p:cNvPicPr preferRelativeResize="0"/>
          <p:nvPr/>
        </p:nvPicPr>
        <p:blipFill rotWithShape="1">
          <a:blip r:embed="rId3">
            <a:alphaModFix/>
          </a:blip>
          <a:srcRect l="35130" r="19018"/>
          <a:stretch/>
        </p:blipFill>
        <p:spPr>
          <a:xfrm>
            <a:off x="7006725" y="0"/>
            <a:ext cx="543315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ell\Downloads\WhatsApp Image 2020-09-29 at 7.11.55 PM.jpe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9775" y="1085850"/>
            <a:ext cx="8172450" cy="46863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341750" cy="6618158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9"/>
          <p:cNvSpPr txBox="1"/>
          <p:nvPr/>
        </p:nvSpPr>
        <p:spPr>
          <a:xfrm>
            <a:off x="7494150" y="279275"/>
            <a:ext cx="3646200" cy="47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USE CASE DIAGRAM</a:t>
            </a:r>
            <a:endParaRPr sz="5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Online wallet system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>
            <a:spLocks noGrp="1"/>
          </p:cNvSpPr>
          <p:nvPr>
            <p:ph type="body" idx="1"/>
          </p:nvPr>
        </p:nvSpPr>
        <p:spPr>
          <a:xfrm>
            <a:off x="8580272" y="235150"/>
            <a:ext cx="2940600" cy="3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00" b="1"/>
              <a:t>CLASS DIAGRAM</a:t>
            </a:r>
            <a:endParaRPr sz="5100" b="1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 </a:t>
            </a:r>
            <a:endParaRPr sz="19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/>
              <a:t>online wallet system</a:t>
            </a:r>
            <a:endParaRPr sz="2600"/>
          </a:p>
        </p:txBody>
      </p:sp>
      <p:pic>
        <p:nvPicPr>
          <p:cNvPr id="212" name="Google Shape;21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450" y="74850"/>
            <a:ext cx="8148574" cy="6441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Design: Sequence Diagram</a:t>
            </a:r>
            <a:endParaRPr/>
          </a:p>
        </p:txBody>
      </p:sp>
      <p:pic>
        <p:nvPicPr>
          <p:cNvPr id="218" name="Google Shape;218;p31" descr="A close up of a map&#10;&#10;Description generated with very high confidenc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0250" y="-8111"/>
            <a:ext cx="12091500" cy="687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40"/>
          <p:cNvSpPr/>
          <p:nvPr/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8823"/>
                </a:srgbClr>
              </a:gs>
              <a:gs pos="58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40"/>
          <p:cNvSpPr txBox="1">
            <a:spLocks noGrp="1"/>
          </p:cNvSpPr>
          <p:nvPr>
            <p:ph type="title"/>
          </p:nvPr>
        </p:nvSpPr>
        <p:spPr>
          <a:xfrm>
            <a:off x="289806" y="1057438"/>
            <a:ext cx="4023300" cy="3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/>
              <a:t>UI SCREENS:</a:t>
            </a:r>
            <a:endParaRPr/>
          </a:p>
        </p:txBody>
      </p:sp>
      <p:sp>
        <p:nvSpPr>
          <p:cNvPr id="283" name="Google Shape;283;p40"/>
          <p:cNvSpPr txBox="1"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/>
              <a:t>Our UI Screens will look like this, however we have interesting patterns for individual modules....</a:t>
            </a:r>
            <a:endParaRPr/>
          </a:p>
        </p:txBody>
      </p:sp>
      <p:sp>
        <p:nvSpPr>
          <p:cNvPr id="284" name="Google Shape;284;p40"/>
          <p:cNvSpPr/>
          <p:nvPr/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40"/>
          <p:cNvSpPr/>
          <p:nvPr/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6" name="Google Shape;286;p40"/>
          <p:cNvPicPr preferRelativeResize="0"/>
          <p:nvPr/>
        </p:nvPicPr>
        <p:blipFill rotWithShape="1">
          <a:blip r:embed="rId3">
            <a:alphaModFix/>
          </a:blip>
          <a:srcRect t="8052" b="5644"/>
          <a:stretch/>
        </p:blipFill>
        <p:spPr>
          <a:xfrm>
            <a:off x="4501350" y="0"/>
            <a:ext cx="769064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 txBox="1">
            <a:spLocks noGrp="1"/>
          </p:cNvSpPr>
          <p:nvPr>
            <p:ph type="title"/>
          </p:nvPr>
        </p:nvSpPr>
        <p:spPr>
          <a:xfrm>
            <a:off x="479213" y="11017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b="1"/>
              <a:t>Login Pattern...</a:t>
            </a:r>
            <a:endParaRPr b="1"/>
          </a:p>
        </p:txBody>
      </p:sp>
      <p:sp>
        <p:nvSpPr>
          <p:cNvPr id="292" name="Google Shape;292;p41"/>
          <p:cNvSpPr txBox="1">
            <a:spLocks noGrp="1"/>
          </p:cNvSpPr>
          <p:nvPr>
            <p:ph type="body" idx="1"/>
          </p:nvPr>
        </p:nvSpPr>
        <p:spPr>
          <a:xfrm>
            <a:off x="479225" y="2858873"/>
            <a:ext cx="4292700" cy="3010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dist="38100" dir="5400000" fadeDir="5400012" sy="-100000" algn="bl" rotWithShape="0"/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b="1"/>
              <a:t>User can login with registered User Name and password...</a:t>
            </a:r>
            <a:endParaRPr sz="2000" b="1"/>
          </a:p>
        </p:txBody>
      </p:sp>
      <p:pic>
        <p:nvPicPr>
          <p:cNvPr id="293" name="Google Shape;293;p41"/>
          <p:cNvPicPr preferRelativeResize="0"/>
          <p:nvPr/>
        </p:nvPicPr>
        <p:blipFill rotWithShape="1">
          <a:blip r:embed="rId3">
            <a:alphaModFix amt="92000"/>
          </a:blip>
          <a:srcRect t="9354" b="5604"/>
          <a:stretch/>
        </p:blipFill>
        <p:spPr>
          <a:xfrm>
            <a:off x="4693175" y="0"/>
            <a:ext cx="737030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42"/>
          <p:cNvSpPr/>
          <p:nvPr/>
        </p:nvSpPr>
        <p:spPr>
          <a:xfrm>
            <a:off x="0" y="0"/>
            <a:ext cx="8452322" cy="6858000"/>
          </a:xfrm>
          <a:custGeom>
            <a:avLst/>
            <a:gdLst/>
            <a:ahLst/>
            <a:cxnLst/>
            <a:rect l="l" t="t" r="r" b="b"/>
            <a:pathLst>
              <a:path w="8452322" h="6858000" extrusionOk="0">
                <a:moveTo>
                  <a:pt x="0" y="0"/>
                </a:moveTo>
                <a:lnTo>
                  <a:pt x="7447992" y="0"/>
                </a:lnTo>
                <a:lnTo>
                  <a:pt x="7501089" y="79009"/>
                </a:lnTo>
                <a:cubicBezTo>
                  <a:pt x="8098524" y="1013167"/>
                  <a:pt x="8452322" y="2172770"/>
                  <a:pt x="8452322" y="3429001"/>
                </a:cubicBezTo>
                <a:cubicBezTo>
                  <a:pt x="8452322" y="4685233"/>
                  <a:pt x="8098524" y="5844836"/>
                  <a:pt x="7501089" y="6778993"/>
                </a:cubicBezTo>
                <a:lnTo>
                  <a:pt x="744799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rgbClr val="EFEFE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algn="l" rotWithShape="0">
              <a:srgbClr val="D8D8D8">
                <a:alpha val="4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42"/>
          <p:cNvSpPr/>
          <p:nvPr/>
        </p:nvSpPr>
        <p:spPr>
          <a:xfrm>
            <a:off x="0" y="0"/>
            <a:ext cx="8443572" cy="6858000"/>
          </a:xfrm>
          <a:custGeom>
            <a:avLst/>
            <a:gdLst/>
            <a:ahLst/>
            <a:cxnLst/>
            <a:rect l="l" t="t" r="r" b="b"/>
            <a:pathLst>
              <a:path w="8443572" h="6858000" extrusionOk="0">
                <a:moveTo>
                  <a:pt x="0" y="0"/>
                </a:moveTo>
                <a:lnTo>
                  <a:pt x="7439242" y="0"/>
                </a:lnTo>
                <a:lnTo>
                  <a:pt x="7492339" y="79009"/>
                </a:lnTo>
                <a:cubicBezTo>
                  <a:pt x="8089774" y="1013167"/>
                  <a:pt x="8443572" y="2172770"/>
                  <a:pt x="8443572" y="3429001"/>
                </a:cubicBezTo>
                <a:cubicBezTo>
                  <a:pt x="8443572" y="4685233"/>
                  <a:pt x="8089774" y="5844836"/>
                  <a:pt x="7492339" y="6778993"/>
                </a:cubicBezTo>
                <a:lnTo>
                  <a:pt x="74392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42"/>
          <p:cNvSpPr txBox="1">
            <a:spLocks noGrp="1"/>
          </p:cNvSpPr>
          <p:nvPr>
            <p:ph type="title"/>
          </p:nvPr>
        </p:nvSpPr>
        <p:spPr>
          <a:xfrm>
            <a:off x="616893" y="1238250"/>
            <a:ext cx="7003107" cy="4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None/>
            </a:pPr>
            <a:r>
              <a:rPr lang="en-US" sz="7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Some more screens ...</a:t>
            </a:r>
            <a:endParaRPr/>
          </a:p>
        </p:txBody>
      </p:sp>
      <p:sp>
        <p:nvSpPr>
          <p:cNvPr id="302" name="Google Shape;302;p42"/>
          <p:cNvSpPr/>
          <p:nvPr/>
        </p:nvSpPr>
        <p:spPr>
          <a:xfrm>
            <a:off x="0" y="2827916"/>
            <a:ext cx="128016" cy="11887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8" name="Google Shape;178;p26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9" name="Google Shape;179;p26"/>
          <p:cNvSpPr/>
          <p:nvPr/>
        </p:nvSpPr>
        <p:spPr>
          <a:xfrm>
            <a:off x="-108600" y="-57500"/>
            <a:ext cx="121863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6"/>
          <p:cNvSpPr txBox="1">
            <a:spLocks noGrp="1"/>
          </p:cNvSpPr>
          <p:nvPr>
            <p:ph type="ctrTitle"/>
          </p:nvPr>
        </p:nvSpPr>
        <p:spPr>
          <a:xfrm>
            <a:off x="160777" y="473704"/>
            <a:ext cx="2884475" cy="1830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4F53"/>
              </a:buClr>
              <a:buSzPts val="4000"/>
              <a:buFont typeface="Calibri"/>
              <a:buNone/>
            </a:pPr>
            <a:r>
              <a:rPr lang="en-US" sz="4000" dirty="0">
                <a:solidFill>
                  <a:srgbClr val="2F4F53"/>
                </a:solidFill>
              </a:rPr>
              <a:t>TEAM MEMBERS :</a:t>
            </a:r>
            <a:endParaRPr/>
          </a:p>
        </p:txBody>
      </p:sp>
      <p:cxnSp>
        <p:nvCxnSpPr>
          <p:cNvPr id="181" name="Google Shape;181;p26"/>
          <p:cNvCxnSpPr/>
          <p:nvPr/>
        </p:nvCxnSpPr>
        <p:spPr>
          <a:xfrm>
            <a:off x="590927" y="2633962"/>
            <a:ext cx="283464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2" name="Google Shape;182;p26"/>
          <p:cNvSpPr txBox="1">
            <a:spLocks noGrp="1"/>
          </p:cNvSpPr>
          <p:nvPr>
            <p:ph type="subTitle" idx="1"/>
          </p:nvPr>
        </p:nvSpPr>
        <p:spPr>
          <a:xfrm>
            <a:off x="89806" y="2302025"/>
            <a:ext cx="10891749" cy="137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b="1">
              <a:solidFill>
                <a:srgbClr val="3F3F3F"/>
              </a:solidFill>
              <a:latin typeface="Calibri" pitchFamily="34" charset="0"/>
              <a:cs typeface="Calibri" pitchFamily="34" charset="0"/>
            </a:endParaRPr>
          </a:p>
          <a:p>
            <a:pPr marL="0" indent="0">
              <a:spcBef>
                <a:spcPts val="1400"/>
              </a:spcBef>
              <a:buSzPts val="1800"/>
            </a:pPr>
            <a:r>
              <a:rPr lang="en-US" b="1" dirty="0" smtClean="0">
                <a:solidFill>
                  <a:srgbClr val="3F3F3F"/>
                </a:solidFill>
                <a:latin typeface="Calibri" pitchFamily="34" charset="0"/>
                <a:cs typeface="Calibri" pitchFamily="34" charset="0"/>
                <a:sym typeface="Calibri"/>
              </a:rPr>
              <a:t>1.</a:t>
            </a:r>
            <a:r>
              <a:rPr lang="en-US" b="1" dirty="0" smtClean="0">
                <a:solidFill>
                  <a:srgbClr val="3F3F3F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Shubham</a:t>
            </a:r>
            <a:r>
              <a:rPr lang="en-US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Kapoor</a:t>
            </a:r>
            <a:endParaRPr lang="en-US" b="1" dirty="0" smtClean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  <a:p>
            <a:pPr marL="0" lvl="0" indent="0">
              <a:spcBef>
                <a:spcPts val="1400"/>
              </a:spcBef>
              <a:buSzPts val="1800"/>
            </a:pPr>
            <a:r>
              <a:rPr lang="en-US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b="1" dirty="0" smtClean="0">
                <a:solidFill>
                  <a:srgbClr val="3F3F3F"/>
                </a:solidFill>
                <a:latin typeface="Calibri" pitchFamily="34" charset="0"/>
                <a:cs typeface="Calibri" pitchFamily="34" charset="0"/>
                <a:sym typeface="Calibri"/>
              </a:rPr>
              <a:t>2.</a:t>
            </a:r>
            <a:r>
              <a:rPr lang="en-US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Srashti </a:t>
            </a:r>
            <a:r>
              <a:rPr lang="en-US" b="1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Chalisgaonkar</a:t>
            </a:r>
            <a:endParaRPr b="1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  <a:p>
            <a:pPr marL="0" indent="0">
              <a:spcBef>
                <a:spcPts val="1400"/>
              </a:spcBef>
              <a:buSzPts val="1800"/>
            </a:pPr>
            <a:r>
              <a:rPr lang="en-US" b="1" dirty="0">
                <a:solidFill>
                  <a:srgbClr val="3F3F3F"/>
                </a:solidFill>
                <a:latin typeface="Calibri" pitchFamily="34" charset="0"/>
                <a:cs typeface="Calibri" pitchFamily="34" charset="0"/>
                <a:sym typeface="Calibri"/>
              </a:rPr>
              <a:t>3</a:t>
            </a:r>
            <a:r>
              <a:rPr lang="en-US" b="1" dirty="0" smtClean="0">
                <a:solidFill>
                  <a:srgbClr val="3F3F3F"/>
                </a:solidFill>
                <a:latin typeface="Calibri" pitchFamily="34" charset="0"/>
                <a:cs typeface="Calibri" pitchFamily="34" charset="0"/>
                <a:sym typeface="Calibri"/>
              </a:rPr>
              <a:t>.</a:t>
            </a:r>
            <a:r>
              <a:rPr lang="en-US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Diksha</a:t>
            </a:r>
            <a:r>
              <a:rPr lang="en-US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Srivastava</a:t>
            </a:r>
            <a:endParaRPr lang="en-US" b="1" dirty="0" smtClean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  <a:p>
            <a:pPr marL="0" lvl="0" indent="0">
              <a:spcBef>
                <a:spcPts val="1400"/>
              </a:spcBef>
              <a:buSzPts val="1800"/>
            </a:pPr>
            <a:r>
              <a:rPr lang="en-US" b="1" dirty="0" smtClean="0">
                <a:solidFill>
                  <a:srgbClr val="3F3F3F"/>
                </a:solidFill>
                <a:latin typeface="Calibri" pitchFamily="34" charset="0"/>
                <a:cs typeface="Calibri" pitchFamily="34" charset="0"/>
              </a:rPr>
              <a:t>4.</a:t>
            </a:r>
            <a:r>
              <a:rPr lang="en-US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Kartik </a:t>
            </a:r>
            <a:r>
              <a:rPr lang="en-US" b="1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Srivastava</a:t>
            </a:r>
            <a:endParaRPr b="1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  <a:p>
            <a:pPr marL="0" lvl="0" indent="0">
              <a:spcBef>
                <a:spcPts val="1400"/>
              </a:spcBef>
              <a:buSzPts val="1800"/>
            </a:pPr>
            <a:r>
              <a:rPr lang="en-US" b="1" dirty="0" smtClean="0">
                <a:solidFill>
                  <a:srgbClr val="3F3F3F"/>
                </a:solidFill>
                <a:latin typeface="Calibri" pitchFamily="34" charset="0"/>
                <a:cs typeface="Calibri" pitchFamily="34" charset="0"/>
              </a:rPr>
              <a:t>5.</a:t>
            </a:r>
            <a:r>
              <a:rPr lang="en-US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Prashant</a:t>
            </a:r>
            <a:r>
              <a:rPr lang="en-US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Lakhmani</a:t>
            </a:r>
            <a:endParaRPr b="1">
              <a:latin typeface="Calibri" pitchFamily="34" charset="0"/>
              <a:cs typeface="Calibri" pitchFamily="34" charset="0"/>
            </a:endParaRPr>
          </a:p>
          <a:p>
            <a:pPr marL="0" lvl="0" indent="101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Font typeface="Calibri"/>
              <a:buNone/>
            </a:pPr>
            <a:endParaRPr b="1">
              <a:solidFill>
                <a:srgbClr val="3F3F3F"/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83" name="Google Shape;183;p26" descr="A picture containing laptop, indoor, computer, person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 l="532" r="20518" b="-1"/>
          <a:stretch/>
        </p:blipFill>
        <p:spPr>
          <a:xfrm>
            <a:off x="5535975" y="-57500"/>
            <a:ext cx="6656025" cy="691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7" name="Google Shape;307;p43"/>
          <p:cNvCxnSpPr/>
          <p:nvPr/>
        </p:nvCxnSpPr>
        <p:spPr>
          <a:xfrm>
            <a:off x="6091214" y="1111170"/>
            <a:ext cx="11040" cy="4645103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08" name="Google Shape;308;p43"/>
          <p:cNvCxnSpPr/>
          <p:nvPr/>
        </p:nvCxnSpPr>
        <p:spPr>
          <a:xfrm>
            <a:off x="1403027" y="3428998"/>
            <a:ext cx="4188904" cy="1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09" name="Google Shape;309;p43"/>
          <p:cNvCxnSpPr/>
          <p:nvPr/>
        </p:nvCxnSpPr>
        <p:spPr>
          <a:xfrm>
            <a:off x="6610334" y="3428998"/>
            <a:ext cx="4188904" cy="1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10" name="Google Shape;310;p43"/>
          <p:cNvPicPr preferRelativeResize="0"/>
          <p:nvPr/>
        </p:nvPicPr>
        <p:blipFill rotWithShape="1">
          <a:blip r:embed="rId3">
            <a:alphaModFix/>
          </a:blip>
          <a:srcRect t="6592" b="8776"/>
          <a:stretch/>
        </p:blipFill>
        <p:spPr>
          <a:xfrm>
            <a:off x="152400" y="363550"/>
            <a:ext cx="5695523" cy="2710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3"/>
          <p:cNvPicPr preferRelativeResize="0"/>
          <p:nvPr/>
        </p:nvPicPr>
        <p:blipFill rotWithShape="1">
          <a:blip r:embed="rId4">
            <a:alphaModFix/>
          </a:blip>
          <a:srcRect t="8407" b="6925"/>
          <a:stretch/>
        </p:blipFill>
        <p:spPr>
          <a:xfrm>
            <a:off x="6254650" y="363550"/>
            <a:ext cx="5549474" cy="2710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3"/>
          <p:cNvPicPr preferRelativeResize="0"/>
          <p:nvPr/>
        </p:nvPicPr>
        <p:blipFill rotWithShape="1">
          <a:blip r:embed="rId5">
            <a:alphaModFix/>
          </a:blip>
          <a:srcRect l="-1600" t="9165" r="1600" b="8332"/>
          <a:stretch/>
        </p:blipFill>
        <p:spPr>
          <a:xfrm>
            <a:off x="152400" y="3218600"/>
            <a:ext cx="5695523" cy="3272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3"/>
          <p:cNvPicPr preferRelativeResize="0"/>
          <p:nvPr/>
        </p:nvPicPr>
        <p:blipFill rotWithShape="1">
          <a:blip r:embed="rId6">
            <a:alphaModFix/>
          </a:blip>
          <a:srcRect t="8841" b="7901"/>
          <a:stretch/>
        </p:blipFill>
        <p:spPr>
          <a:xfrm>
            <a:off x="6254650" y="3218600"/>
            <a:ext cx="5784949" cy="327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44"/>
          <p:cNvSpPr/>
          <p:nvPr/>
        </p:nvSpPr>
        <p:spPr>
          <a:xfrm>
            <a:off x="0" y="0"/>
            <a:ext cx="8452322" cy="6858000"/>
          </a:xfrm>
          <a:custGeom>
            <a:avLst/>
            <a:gdLst/>
            <a:ahLst/>
            <a:cxnLst/>
            <a:rect l="l" t="t" r="r" b="b"/>
            <a:pathLst>
              <a:path w="8452322" h="6858000" extrusionOk="0">
                <a:moveTo>
                  <a:pt x="0" y="0"/>
                </a:moveTo>
                <a:lnTo>
                  <a:pt x="7447992" y="0"/>
                </a:lnTo>
                <a:lnTo>
                  <a:pt x="7501089" y="79009"/>
                </a:lnTo>
                <a:cubicBezTo>
                  <a:pt x="8098524" y="1013167"/>
                  <a:pt x="8452322" y="2172770"/>
                  <a:pt x="8452322" y="3429001"/>
                </a:cubicBezTo>
                <a:cubicBezTo>
                  <a:pt x="8452322" y="4685233"/>
                  <a:pt x="8098524" y="5844836"/>
                  <a:pt x="7501089" y="6778993"/>
                </a:cubicBezTo>
                <a:lnTo>
                  <a:pt x="744799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rgbClr val="EFEFE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algn="l" rotWithShape="0">
              <a:srgbClr val="D8D8D8">
                <a:alpha val="4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44"/>
          <p:cNvSpPr/>
          <p:nvPr/>
        </p:nvSpPr>
        <p:spPr>
          <a:xfrm>
            <a:off x="0" y="0"/>
            <a:ext cx="8443572" cy="6858000"/>
          </a:xfrm>
          <a:custGeom>
            <a:avLst/>
            <a:gdLst/>
            <a:ahLst/>
            <a:cxnLst/>
            <a:rect l="l" t="t" r="r" b="b"/>
            <a:pathLst>
              <a:path w="8443572" h="6858000" extrusionOk="0">
                <a:moveTo>
                  <a:pt x="0" y="0"/>
                </a:moveTo>
                <a:lnTo>
                  <a:pt x="7439242" y="0"/>
                </a:lnTo>
                <a:lnTo>
                  <a:pt x="7492339" y="79009"/>
                </a:lnTo>
                <a:cubicBezTo>
                  <a:pt x="8089774" y="1013167"/>
                  <a:pt x="8443572" y="2172770"/>
                  <a:pt x="8443572" y="3429001"/>
                </a:cubicBezTo>
                <a:cubicBezTo>
                  <a:pt x="8443572" y="4685233"/>
                  <a:pt x="8089774" y="5844836"/>
                  <a:pt x="7492339" y="6778993"/>
                </a:cubicBezTo>
                <a:lnTo>
                  <a:pt x="74392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44"/>
          <p:cNvSpPr txBox="1">
            <a:spLocks noGrp="1"/>
          </p:cNvSpPr>
          <p:nvPr>
            <p:ph type="title"/>
          </p:nvPr>
        </p:nvSpPr>
        <p:spPr>
          <a:xfrm>
            <a:off x="616893" y="1238250"/>
            <a:ext cx="7003107" cy="4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None/>
            </a:pPr>
            <a:r>
              <a:rPr lang="en-US" sz="7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you....</a:t>
            </a:r>
            <a:endParaRPr/>
          </a:p>
        </p:txBody>
      </p:sp>
      <p:sp>
        <p:nvSpPr>
          <p:cNvPr id="322" name="Google Shape;322;p44"/>
          <p:cNvSpPr/>
          <p:nvPr/>
        </p:nvSpPr>
        <p:spPr>
          <a:xfrm>
            <a:off x="0" y="2827916"/>
            <a:ext cx="128016" cy="11887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35157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9" name="Google Shape;189;p27" descr="A hand holding a remote control&#10;&#10;Description generated with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4975" y="0"/>
            <a:ext cx="653702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7"/>
          <p:cNvSpPr txBox="1"/>
          <p:nvPr/>
        </p:nvSpPr>
        <p:spPr>
          <a:xfrm>
            <a:off x="0" y="1404650"/>
            <a:ext cx="5502600" cy="51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AutoNum type="arabicPeriod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An Online Wallet is a software which allows a user to store, manipulate, and pay with various types of payment instruments.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AutoNum type="arabicPeriod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It is a kind of a prepaid account in which user store his/her money for future transaction.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AutoNum type="arabicPeriod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The main objective of online wallet is to make paperless transaction easier.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8" descr="Digital Wallet Icon In Flat Style. Crypto Bag Vector Illustration.. Royalty  Free Cliparts, Vectors, And Stock Illustration. Image 110122266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41019" y="199597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8"/>
          <p:cNvPicPr preferRelativeResize="0"/>
          <p:nvPr/>
        </p:nvPicPr>
        <p:blipFill rotWithShape="1">
          <a:blip r:embed="rId4">
            <a:alphaModFix/>
          </a:blip>
          <a:srcRect b="9413"/>
          <a:stretch/>
        </p:blipFill>
        <p:spPr>
          <a:xfrm>
            <a:off x="8677154" y="1692322"/>
            <a:ext cx="3514846" cy="496778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8"/>
          <p:cNvSpPr txBox="1">
            <a:spLocks noGrp="1"/>
          </p:cNvSpPr>
          <p:nvPr>
            <p:ph type="title"/>
          </p:nvPr>
        </p:nvSpPr>
        <p:spPr>
          <a:xfrm>
            <a:off x="3398292" y="0"/>
            <a:ext cx="3766783" cy="890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/>
              <a:t>Technology Used</a:t>
            </a:r>
            <a:endParaRPr sz="4000"/>
          </a:p>
        </p:txBody>
      </p:sp>
      <p:sp>
        <p:nvSpPr>
          <p:cNvPr id="198" name="Google Shape;198;p28"/>
          <p:cNvSpPr txBox="1">
            <a:spLocks noGrp="1"/>
          </p:cNvSpPr>
          <p:nvPr>
            <p:ph type="body" idx="1"/>
          </p:nvPr>
        </p:nvSpPr>
        <p:spPr>
          <a:xfrm>
            <a:off x="633483" y="1074997"/>
            <a:ext cx="10515600" cy="5585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Spring boot for backend development.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Angular is the platform on which we developed our front end.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Testing of backend is done on postman.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database is fetched by SQL database.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C0C0C"/>
              </a:buClr>
              <a:buSzPts val="2800"/>
              <a:buChar char="•"/>
            </a:pPr>
            <a:r>
              <a:rPr lang="en-US">
                <a:solidFill>
                  <a:srgbClr val="0C0C0C"/>
                </a:solidFill>
              </a:rPr>
              <a:t>Unit testing is done with J-Unit testing framework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Wire frame for layout designing.</a:t>
            </a:r>
            <a:endParaRPr/>
          </a:p>
        </p:txBody>
      </p:sp>
      <p:pic>
        <p:nvPicPr>
          <p:cNvPr id="199" name="Google Shape;199;p28" descr="A close up of a sign&#10;&#10;Description generated with very high confidenc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20725" y="4050975"/>
            <a:ext cx="2670425" cy="247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8" descr="A close up of a sign&#10;&#10;Description generated with high confidenc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6">
            <a:alphaModFix/>
          </a:blip>
          <a:srcRect t="4462" b="4471"/>
          <a:stretch/>
        </p:blipFill>
        <p:spPr>
          <a:xfrm>
            <a:off x="5234845" y="4758823"/>
            <a:ext cx="1722300" cy="136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>
            <a:spLocks noGrp="1"/>
          </p:cNvSpPr>
          <p:nvPr>
            <p:ph type="title"/>
          </p:nvPr>
        </p:nvSpPr>
        <p:spPr>
          <a:xfrm>
            <a:off x="838200" y="501602"/>
            <a:ext cx="4148920" cy="50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US" sz="3959"/>
              <a:t>Project execution </a:t>
            </a:r>
            <a:endParaRPr sz="3959"/>
          </a:p>
        </p:txBody>
      </p:sp>
      <p:sp>
        <p:nvSpPr>
          <p:cNvPr id="229" name="Google Shape;229;p33"/>
          <p:cNvSpPr txBox="1">
            <a:spLocks noGrp="1"/>
          </p:cNvSpPr>
          <p:nvPr>
            <p:ph type="body" idx="1"/>
          </p:nvPr>
        </p:nvSpPr>
        <p:spPr>
          <a:xfrm>
            <a:off x="838200" y="1433016"/>
            <a:ext cx="4689143" cy="4743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Register &amp; Login module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Wallet Creation module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Bank details module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Transaction module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30" name="Google Shape;230;p33" descr="A picture containing laptop, indoor, computer, person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 l="532" r="20518" b="-1"/>
          <a:stretch/>
        </p:blipFill>
        <p:spPr>
          <a:xfrm>
            <a:off x="5801825" y="0"/>
            <a:ext cx="6390175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F7F7F">
              <a:alpha val="2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4"/>
          <p:cNvSpPr/>
          <p:nvPr/>
        </p:nvSpPr>
        <p:spPr>
          <a:xfrm>
            <a:off x="0" y="-725"/>
            <a:ext cx="6423900" cy="685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C19E6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4"/>
          <p:cNvSpPr/>
          <p:nvPr/>
        </p:nvSpPr>
        <p:spPr>
          <a:xfrm>
            <a:off x="6256866" y="480060"/>
            <a:ext cx="5458121" cy="589788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C19E6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8" name="Google Shape;238;p34" descr="A person sitting at a table using a computer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6875" y="-725"/>
            <a:ext cx="6497750" cy="6850698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4"/>
          <p:cNvSpPr txBox="1"/>
          <p:nvPr/>
        </p:nvSpPr>
        <p:spPr>
          <a:xfrm>
            <a:off x="207325" y="271125"/>
            <a:ext cx="5853300" cy="10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Times New Roman"/>
                <a:ea typeface="Times New Roman"/>
                <a:cs typeface="Times New Roman"/>
                <a:sym typeface="Times New Roman"/>
              </a:rPr>
              <a:t>Login &amp; registration module</a:t>
            </a:r>
            <a:endParaRPr sz="36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0" name="Google Shape;240;p34"/>
          <p:cNvSpPr txBox="1"/>
          <p:nvPr/>
        </p:nvSpPr>
        <p:spPr>
          <a:xfrm>
            <a:off x="0" y="956925"/>
            <a:ext cx="6256800" cy="57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To operate the online wallet system the user  has to register &amp; then only they can login to our application.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2. At the time of registration user will be asked for the username, password and phone number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the user id has to be unique for this process.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3.After registration user directly login to the website and perform specific task.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4.For login, user needs to enter the username and password.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5.All the fields in it are mandatory to fill.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5" descr="A person sitting at a table using a computer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6865" y="9512"/>
            <a:ext cx="5938648" cy="6853354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5"/>
          <p:cNvSpPr txBox="1"/>
          <p:nvPr/>
        </p:nvSpPr>
        <p:spPr>
          <a:xfrm>
            <a:off x="457500" y="89250"/>
            <a:ext cx="56508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>
                <a:latin typeface="Times New Roman"/>
                <a:ea typeface="Times New Roman"/>
                <a:cs typeface="Times New Roman"/>
                <a:sym typeface="Times New Roman"/>
              </a:rPr>
              <a:t>Wallet creation </a:t>
            </a:r>
            <a:endParaRPr sz="35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7" name="Google Shape;247;p35"/>
          <p:cNvSpPr txBox="1"/>
          <p:nvPr/>
        </p:nvSpPr>
        <p:spPr>
          <a:xfrm>
            <a:off x="0" y="813400"/>
            <a:ext cx="6108300" cy="60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SzPts val="2900"/>
              <a:buFont typeface="Times New Roman"/>
              <a:buAutoNum type="arabicPeriod"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After the registration process a wallet will be created for the registered user.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SzPts val="2900"/>
              <a:buFont typeface="Times New Roman"/>
              <a:buAutoNum type="arabicPeriod"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There will be a unique wallet id which will be provided to the user 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3  This wallet id will be used for further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     transactions.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Times New Roman"/>
                <a:ea typeface="Times New Roman"/>
                <a:cs typeface="Times New Roman"/>
                <a:sym typeface="Times New Roman"/>
              </a:rPr>
              <a:t>4. The wallet id plays one of the    important role.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6" descr="A person sitting at a table using a computer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09274" y="9500"/>
            <a:ext cx="5486247" cy="6853373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6"/>
          <p:cNvSpPr txBox="1"/>
          <p:nvPr/>
        </p:nvSpPr>
        <p:spPr>
          <a:xfrm>
            <a:off x="781500" y="9500"/>
            <a:ext cx="54066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>
                <a:latin typeface="Times New Roman"/>
                <a:ea typeface="Times New Roman"/>
                <a:cs typeface="Times New Roman"/>
                <a:sym typeface="Times New Roman"/>
              </a:rPr>
              <a:t>Adding bank details</a:t>
            </a:r>
            <a:endParaRPr sz="33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4" name="Google Shape;254;p36"/>
          <p:cNvSpPr txBox="1"/>
          <p:nvPr/>
        </p:nvSpPr>
        <p:spPr>
          <a:xfrm>
            <a:off x="0" y="1008050"/>
            <a:ext cx="6188100" cy="58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1.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After registration user can link his/her bank account to their online wallet.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2. Fields required for this process are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 -&gt;Account holder name 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 -&gt;IFSC code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 -&gt;Bank name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3. Bank link to the wallet is important to do the further task.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4. Other functionality works only if the bank account is link to the wallet. 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7" descr="A picture containing person, man, holding, small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7500" y="4875"/>
            <a:ext cx="56645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7"/>
          <p:cNvSpPr txBox="1"/>
          <p:nvPr/>
        </p:nvSpPr>
        <p:spPr>
          <a:xfrm>
            <a:off x="542250" y="95700"/>
            <a:ext cx="4242600" cy="8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>
                <a:latin typeface="Times New Roman"/>
                <a:ea typeface="Times New Roman"/>
                <a:cs typeface="Times New Roman"/>
                <a:sym typeface="Times New Roman"/>
              </a:rPr>
              <a:t>Adding money to wallet</a:t>
            </a:r>
            <a:endParaRPr sz="29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1" name="Google Shape;261;p37"/>
          <p:cNvSpPr txBox="1"/>
          <p:nvPr/>
        </p:nvSpPr>
        <p:spPr>
          <a:xfrm>
            <a:off x="0" y="1189825"/>
            <a:ext cx="6099000" cy="56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sz="2600">
                <a:latin typeface="Times New Roman"/>
                <a:ea typeface="Times New Roman"/>
                <a:cs typeface="Times New Roman"/>
                <a:sym typeface="Times New Roman"/>
              </a:rPr>
              <a:t>. After the linking of the bank account the money can be added to the wallet.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/>
                <a:ea typeface="Times New Roman"/>
                <a:cs typeface="Times New Roman"/>
                <a:sym typeface="Times New Roman"/>
              </a:rPr>
              <a:t>2. Without linking of the bank account this functionality will not work.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/>
                <a:ea typeface="Times New Roman"/>
                <a:cs typeface="Times New Roman"/>
                <a:sym typeface="Times New Roman"/>
              </a:rPr>
              <a:t>3. It is one of the easiest way to add money to wallet.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/>
                <a:ea typeface="Times New Roman"/>
                <a:cs typeface="Times New Roman"/>
                <a:sym typeface="Times New Roman"/>
              </a:rPr>
              <a:t>4. Money is added from the bank to the wallet.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/>
                <a:ea typeface="Times New Roman"/>
                <a:cs typeface="Times New Roman"/>
                <a:sym typeface="Times New Roman"/>
              </a:rPr>
              <a:t>5. Balance is updated accordingly.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VTI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608</Words>
  <PresentationFormat>Custom</PresentationFormat>
  <Paragraphs>97</Paragraphs>
  <Slides>21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office theme</vt:lpstr>
      <vt:lpstr>RetrospectVTI</vt:lpstr>
      <vt:lpstr>Slide 1</vt:lpstr>
      <vt:lpstr>TEAM MEMBERS :</vt:lpstr>
      <vt:lpstr>Introduction</vt:lpstr>
      <vt:lpstr>Technology Used</vt:lpstr>
      <vt:lpstr>Project execution 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Design: Sequence Diagram</vt:lpstr>
      <vt:lpstr>Slide 16</vt:lpstr>
      <vt:lpstr>UI SCREENS:</vt:lpstr>
      <vt:lpstr>Login Pattern...</vt:lpstr>
      <vt:lpstr>Some more screens ...</vt:lpstr>
      <vt:lpstr>Slide 20</vt:lpstr>
      <vt:lpstr>Thank you....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dell</cp:lastModifiedBy>
  <cp:revision>3</cp:revision>
  <dcterms:modified xsi:type="dcterms:W3CDTF">2020-10-06T04:32:06Z</dcterms:modified>
</cp:coreProperties>
</file>